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83" r:id="rId4"/>
    <p:sldId id="259" r:id="rId5"/>
    <p:sldId id="266" r:id="rId6"/>
    <p:sldId id="289" r:id="rId7"/>
    <p:sldId id="276" r:id="rId8"/>
    <p:sldId id="279" r:id="rId9"/>
    <p:sldId id="280" r:id="rId10"/>
    <p:sldId id="269" r:id="rId11"/>
    <p:sldId id="305" r:id="rId12"/>
    <p:sldId id="270" r:id="rId13"/>
    <p:sldId id="281" r:id="rId14"/>
    <p:sldId id="272" r:id="rId15"/>
    <p:sldId id="261" r:id="rId16"/>
    <p:sldId id="271" r:id="rId17"/>
    <p:sldId id="268" r:id="rId18"/>
    <p:sldId id="264" r:id="rId19"/>
    <p:sldId id="263" r:id="rId20"/>
    <p:sldId id="265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3D58519-4449-4385-804D-8B0F63829F19}">
          <p14:sldIdLst>
            <p14:sldId id="256"/>
            <p14:sldId id="257"/>
            <p14:sldId id="283"/>
          </p14:sldIdLst>
        </p14:section>
        <p14:section name="降噪录音麦克风--便携式录音应用" id="{943EA70B-47F9-4B41-AA08-596B37DC75CA}">
          <p14:sldIdLst>
            <p14:sldId id="259"/>
            <p14:sldId id="266"/>
            <p14:sldId id="289"/>
            <p14:sldId id="276"/>
            <p14:sldId id="279"/>
            <p14:sldId id="280"/>
            <p14:sldId id="269"/>
          </p14:sldIdLst>
        </p14:section>
        <p14:section name="降噪麦克风--独立便携产品应用" id="{DD8EE128-4985-4099-A2BB-16EA7742AB90}">
          <p14:sldIdLst>
            <p14:sldId id="305"/>
          </p14:sldIdLst>
        </p14:section>
        <p14:section name="降噪录音麦克风--USB声卡应用" id="{6C2DFCBC-5F9C-46AA-A6AA-444F1AC83780}">
          <p14:sldIdLst>
            <p14:sldId id="270"/>
            <p14:sldId id="281"/>
            <p14:sldId id="272"/>
            <p14:sldId id="261"/>
            <p14:sldId id="271"/>
            <p14:sldId id="268"/>
          </p14:sldIdLst>
        </p14:section>
        <p14:section name="麦克风阵列--智慧屏应用" id="{A1DD2912-70B5-440C-AE51-2874D4EF8538}">
          <p14:sldIdLst>
            <p14:sldId id="264"/>
            <p14:sldId id="263"/>
            <p14:sldId id="265"/>
          </p14:sldIdLst>
        </p14:section>
        <p14:section name="麦克风阵列--会议系统应用" id="{DE3EB435-D699-4E71-A154-10428D645624}">
          <p14:sldIdLst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94660"/>
  </p:normalViewPr>
  <p:slideViewPr>
    <p:cSldViewPr snapToGrid="0">
      <p:cViewPr varScale="1">
        <p:scale>
          <a:sx n="63" d="100"/>
          <a:sy n="63" d="100"/>
        </p:scale>
        <p:origin x="5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03407-DDEA-4B0E-82DB-2FCCB7581E1D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B5C6-7F30-4F5C-804B-67BAE7172D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04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79681-B7C1-4362-9DC1-3D8B5EE15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1A5CC8-47D5-4F65-AEF9-22F5F27A6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B2784C-6DEB-486E-8B25-4C44A24E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764C28-593D-49D8-B105-C40FFBFB3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3FCF03-4F28-4E44-999E-EC1A82E9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22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5EAE69-7561-4EFC-92B1-6C5F5B28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CD0551-EE5F-42A0-B131-EE12DB367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332AEF-89D3-4FD2-876E-7F75BA86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B010D-E762-46B5-A956-AE2502A7D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80B001-B5AD-4697-80BB-95D05026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04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F5FE55-A325-41C4-99DD-475E788C7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3B32FB-0A02-4800-96FC-EACA44A14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09359C-61A7-487E-98E8-A85813A7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49353-733A-492F-A89D-472258708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2E890-3C6B-4F41-9EC0-D19B9993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56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28222-DAB0-41E8-A4F5-54D4299C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BC81DE-7544-4BF8-BD92-6A36FC8A2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91C7C6-1952-4D5B-941B-A0F2AC9CD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BA1B50-4E0E-4198-89C8-6F81D344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AA52DF-EAF2-4186-AC09-AE8F93E5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57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4E102-83FE-44D9-B894-A04FAED7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8DFD8A-41A5-4370-968F-49125FBAB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447B8-5860-4DA6-B098-91A4A4D9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BF219D-AE19-4BEB-B2D0-EA1F3743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8383B-14B1-4613-A7C4-CCCD5A78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50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964F5-A055-4E7A-9036-79FF7214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538005-FCDE-4641-9059-7B7E63D72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EC4178-F29F-4EAA-A34C-5BE138E58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23FB79-FDCF-476E-840E-639EE84E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529379-17E6-4212-AE86-C1F9337A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4CC2F4-0A66-4EB1-BD04-9D51A543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20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BD257-F0BF-4B95-A7D8-BFB98B09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E4C0A5-DCC0-4383-9492-5B6785098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2BB47A-CF6B-4EE9-8FCB-4F0F3EB1F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E8689D-92D5-4C54-A2DA-34AD416C0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31A42D-0123-4E6B-8D0A-A4BA8E776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F3618D-2997-4108-9B50-2B8701FB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EE59F9-188A-4A11-9B49-D2FE78CE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89EB476-2A90-4193-A3BD-44C1ACA5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7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41A41-F9FD-4478-AAC0-3D3E951F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64197E-8833-4DB2-A9AB-3D20AA47E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8A452B-0A03-42A3-87FF-3FABFFFEE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FC9A98-4C05-4B9F-9F8D-D1B29645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62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2C2080-7F7A-4122-ADCA-233B6FC43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89C388-E8E8-4AC5-A8A0-B41D522B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2515EC-75DA-442C-BDBE-5FF6619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60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EF4963-6821-4B81-A436-3DBC60897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79275C-8918-48E5-9D52-116D16EBD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1A1A86-A332-4688-ABC3-DD740993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405AEB-DBF1-4E3C-8D6F-BA5843A2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FE22F-44E4-4C7E-8FFD-38FF1EA6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B7B144-F135-4CD0-8826-5D85C2CE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82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ECB1B-EFE8-4FE2-A863-5D6A1BA2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BDC19A-D556-4DAF-AC6E-1247C3BCF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BD0225-FC4D-474F-8015-F321CE346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B9833D-8CFD-48E7-94EA-64F05857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C13B5B-80B9-4CE6-97F2-4698EA3D5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F76448-591A-4BF6-BE59-B74CDE10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4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05FBA9-8046-4810-89A9-F6E0A836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2E65F4-7BB3-458B-9559-C004A0BC3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B138EB-F28D-4ACE-8E9A-255F0A400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244FE-420C-4150-8922-DCACD91CDDC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D7A17E-E9F3-40A3-B60B-FEE87D640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1BE647-1812-4751-9873-614879ED1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DB5E2-5B7A-4D76-967C-242B6AFF28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27F84-7DB5-4521-A97F-EF67CF821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SNC8600</a:t>
            </a:r>
            <a:r>
              <a:rPr lang="zh-CN" altLang="en-US" dirty="0"/>
              <a:t>产品应用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62AF22-2DA5-4DA4-9419-ABCEF0167D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26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4CEF1-9876-4A8E-A6AA-BFE2B2D3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r>
              <a:rPr lang="en-US" altLang="zh-CN" dirty="0"/>
              <a:t>—</a:t>
            </a:r>
            <a:r>
              <a:rPr lang="zh-CN" altLang="en-US" dirty="0"/>
              <a:t>产品扩展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F9274D-2A99-4871-8E2F-26604A3F7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云台</a:t>
            </a:r>
            <a:r>
              <a:rPr lang="en-US" altLang="zh-CN" dirty="0"/>
              <a:t>/</a:t>
            </a:r>
            <a:r>
              <a:rPr lang="zh-CN" altLang="en-US" dirty="0"/>
              <a:t>自拍杆</a:t>
            </a:r>
            <a:r>
              <a:rPr lang="en-US" altLang="zh-CN" dirty="0"/>
              <a:t>/</a:t>
            </a:r>
            <a:r>
              <a:rPr lang="zh-CN" altLang="en-US" dirty="0"/>
              <a:t>固定架</a:t>
            </a:r>
            <a:endParaRPr lang="en-US" altLang="zh-CN" dirty="0"/>
          </a:p>
          <a:p>
            <a:pPr lvl="1"/>
            <a:r>
              <a:rPr lang="zh-CN" altLang="en-US" dirty="0"/>
              <a:t>辅助自拍类产品，容易上手，覆盖面大，增加环境噪音消除功能之后，较容易升级为户外录像设备。</a:t>
            </a:r>
            <a:endParaRPr lang="en-US" altLang="zh-CN" dirty="0"/>
          </a:p>
          <a:p>
            <a:pPr lvl="1"/>
            <a:r>
              <a:rPr lang="zh-CN" altLang="en-US" dirty="0"/>
              <a:t>加手势控制算法</a:t>
            </a:r>
            <a:endParaRPr lang="en-US" altLang="zh-CN" dirty="0"/>
          </a:p>
          <a:p>
            <a:r>
              <a:rPr lang="zh-CN" altLang="en-US" dirty="0"/>
              <a:t>无人机</a:t>
            </a:r>
            <a:endParaRPr lang="en-US" altLang="zh-CN" dirty="0"/>
          </a:p>
          <a:p>
            <a:pPr lvl="1"/>
            <a:r>
              <a:rPr lang="zh-CN" altLang="en-US" dirty="0"/>
              <a:t>以大疆无人机为例，根据当前了解的产品信息，无人机不具备收音功能。如果</a:t>
            </a:r>
            <a:endParaRPr lang="en-US" altLang="zh-CN" dirty="0"/>
          </a:p>
          <a:p>
            <a:r>
              <a:rPr lang="zh-CN" altLang="en-US" dirty="0"/>
              <a:t>外置摄像头</a:t>
            </a:r>
            <a:r>
              <a:rPr lang="en-US" altLang="zh-CN" dirty="0"/>
              <a:t>+Mic</a:t>
            </a:r>
            <a:r>
              <a:rPr lang="zh-CN" altLang="en-US" dirty="0"/>
              <a:t>，一体外置</a:t>
            </a:r>
            <a:endParaRPr lang="en-US" altLang="zh-CN" dirty="0"/>
          </a:p>
          <a:p>
            <a:r>
              <a:rPr lang="zh-CN" altLang="en-US" dirty="0"/>
              <a:t>单反相机扩展</a:t>
            </a:r>
            <a:r>
              <a:rPr lang="en-US" altLang="zh-CN" dirty="0"/>
              <a:t>Mic</a:t>
            </a:r>
          </a:p>
          <a:p>
            <a:r>
              <a:rPr lang="zh-CN" altLang="en-US" dirty="0"/>
              <a:t>移动拍摄类产品的扩展</a:t>
            </a:r>
            <a:r>
              <a:rPr lang="en-US" altLang="zh-CN" dirty="0"/>
              <a:t>Mic</a:t>
            </a:r>
          </a:p>
          <a:p>
            <a:r>
              <a:rPr lang="zh-CN" altLang="en-US" dirty="0"/>
              <a:t>录音笔</a:t>
            </a:r>
            <a:r>
              <a:rPr lang="en-US" altLang="zh-CN" dirty="0"/>
              <a:t>/</a:t>
            </a:r>
            <a:r>
              <a:rPr lang="zh-CN" altLang="en-US" dirty="0"/>
              <a:t>音频转文字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547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C024F-D74C-48CB-B9EB-89C233412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—</a:t>
            </a:r>
            <a:r>
              <a:rPr lang="zh-CN" altLang="en-US" dirty="0"/>
              <a:t>声音转文字设备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F4FCC-2E93-4455-A19F-F351C924A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参考产品：</a:t>
            </a:r>
            <a:r>
              <a:rPr lang="zh-CN" altLang="en-US" b="0" i="0" dirty="0">
                <a:effectLst/>
              </a:rPr>
              <a:t>讯飞听见</a:t>
            </a:r>
            <a:r>
              <a:rPr lang="en-US" altLang="zh-CN" b="0" i="0" dirty="0">
                <a:effectLst/>
              </a:rPr>
              <a:t>M1 </a:t>
            </a:r>
            <a:endParaRPr lang="en-US" altLang="zh-CN" dirty="0"/>
          </a:p>
          <a:p>
            <a:pPr algn="just"/>
            <a:r>
              <a:rPr lang="en-US" altLang="zh-CN" b="0" i="0" dirty="0">
                <a:effectLst/>
              </a:rPr>
              <a:t>7+1 </a:t>
            </a:r>
            <a:r>
              <a:rPr lang="zh-CN" altLang="en-US" b="0" i="0" dirty="0">
                <a:effectLst/>
              </a:rPr>
              <a:t>环形麦克风阵列，</a:t>
            </a:r>
            <a:r>
              <a:rPr lang="en-US" altLang="zh-CN" b="0" i="0" dirty="0">
                <a:effectLst/>
              </a:rPr>
              <a:t>360° </a:t>
            </a:r>
            <a:r>
              <a:rPr lang="zh-CN" altLang="en-US" b="0" i="0" dirty="0">
                <a:effectLst/>
              </a:rPr>
              <a:t>全向型自动声源定位，可拾取</a:t>
            </a:r>
            <a:r>
              <a:rPr lang="en-US" altLang="zh-CN" b="0" i="0" dirty="0">
                <a:effectLst/>
              </a:rPr>
              <a:t>10</a:t>
            </a:r>
            <a:r>
              <a:rPr lang="zh-CN" altLang="en-US" b="0" i="0" dirty="0">
                <a:effectLst/>
              </a:rPr>
              <a:t>米以内有效声音，实现远距离无损录音；通过对环境、混响以及噪声方向的识别，提升拾音效果，实现数字降噪；</a:t>
            </a:r>
            <a:endParaRPr lang="en-US" altLang="zh-CN" b="0" i="0" dirty="0">
              <a:effectLst/>
            </a:endParaRPr>
          </a:p>
          <a:p>
            <a:pPr algn="just"/>
            <a:r>
              <a:rPr lang="zh-CN" altLang="en-US" b="0" i="0" dirty="0">
                <a:effectLst/>
              </a:rPr>
              <a:t>拾音算法：深度定制的波束形成，搭载了 </a:t>
            </a:r>
            <a:r>
              <a:rPr lang="en-US" altLang="zh-CN" b="0" i="0" dirty="0">
                <a:effectLst/>
              </a:rPr>
              <a:t>Dereverberation </a:t>
            </a:r>
            <a:r>
              <a:rPr lang="zh-CN" altLang="en-US" b="0" i="0" dirty="0">
                <a:effectLst/>
              </a:rPr>
              <a:t>去混响技术，结合语义分析等算法之后，转文字准确率相对以往提升了</a:t>
            </a:r>
            <a:r>
              <a:rPr lang="en-US" altLang="zh-CN" b="0" i="0" dirty="0">
                <a:effectLst/>
              </a:rPr>
              <a:t>30% </a:t>
            </a:r>
            <a:r>
              <a:rPr lang="zh-CN" altLang="en-US" b="0" i="0" dirty="0">
                <a:effectLst/>
              </a:rPr>
              <a:t>之多。</a:t>
            </a:r>
          </a:p>
          <a:p>
            <a:pPr algn="just"/>
            <a:r>
              <a:rPr lang="zh-CN" altLang="en-US" b="0" i="0" dirty="0">
                <a:effectLst/>
              </a:rPr>
              <a:t>内置</a:t>
            </a:r>
            <a:r>
              <a:rPr lang="en-US" altLang="zh-CN" b="0" i="0" dirty="0">
                <a:effectLst/>
              </a:rPr>
              <a:t>2900mAh </a:t>
            </a:r>
            <a:r>
              <a:rPr lang="zh-CN" altLang="en-US" b="0" i="0" dirty="0">
                <a:effectLst/>
              </a:rPr>
              <a:t>的大容量电池，支持</a:t>
            </a:r>
            <a:r>
              <a:rPr lang="en-US" altLang="zh-CN" b="0" i="0" dirty="0">
                <a:effectLst/>
              </a:rPr>
              <a:t>600</a:t>
            </a:r>
            <a:r>
              <a:rPr lang="zh-CN" altLang="en-US" b="0" i="0" dirty="0">
                <a:effectLst/>
              </a:rPr>
              <a:t>分钟持续录音，可以边录边充，一旦遇到电量不足，还能自动保存数据。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05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7C924-AAA3-4F1D-A96C-F467F2946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</a:t>
            </a:r>
            <a:r>
              <a:rPr lang="zh-CN" altLang="en-US" dirty="0"/>
              <a:t>声卡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4E9F3CA-68ED-4D48-BF97-9EFE02B66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8800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数模信号双向无损转化和同步监听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参考产品：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Blue Yeti</a:t>
            </a: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价格从低到高，舒伯乐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E205U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Samson C01U PRO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，铁三角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at9934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，爱克创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CU58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等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62C38DE5-9F6F-4A77-8D72-54360310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2077079"/>
            <a:ext cx="6293888" cy="38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49E7E-5614-4668-9BA9-5683A216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Shure MV51</a:t>
            </a:r>
            <a:endParaRPr lang="zh-CN" altLang="en-US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0AC6B28-1534-43A3-B7DD-818A422AA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0" t="16001" r="30138" b="24912"/>
          <a:stretch/>
        </p:blipFill>
        <p:spPr bwMode="auto">
          <a:xfrm>
            <a:off x="914401" y="2113982"/>
            <a:ext cx="2948908" cy="384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hure/舒尔MV51话筒手机K歌话筒直播大振膜电容麦克风">
            <a:extLst>
              <a:ext uri="{FF2B5EF4-FFF2-40B4-BE49-F238E27FC236}">
                <a16:creationId xmlns:a16="http://schemas.microsoft.com/office/drawing/2014/main" id="{9D939D42-D476-41DE-8970-12E1E705F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3" t="11401" r="17946" b="7022"/>
          <a:stretch/>
        </p:blipFill>
        <p:spPr bwMode="auto">
          <a:xfrm>
            <a:off x="4239994" y="2015808"/>
            <a:ext cx="3078045" cy="41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D658D9D-5407-4376-BC89-40DB7B414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724" y="4018441"/>
            <a:ext cx="3197955" cy="18274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49387CB-5004-4A44-9C3D-D64AA9CE6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725" y="2200938"/>
            <a:ext cx="3197955" cy="18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6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5226E-7E11-4E6E-A683-B1116478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USB </a:t>
            </a:r>
            <a:r>
              <a:rPr lang="zh-CN" altLang="en-US" dirty="0"/>
              <a:t>麦克风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A7AC4-C519-4FE8-A99A-80CCCD874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20" y="1825625"/>
            <a:ext cx="3626649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支持</a:t>
            </a:r>
            <a:r>
              <a:rPr lang="en-US" altLang="zh-CN" sz="2400" dirty="0"/>
              <a:t>4</a:t>
            </a:r>
            <a:r>
              <a:rPr lang="zh-CN" altLang="en-US" sz="2400" dirty="0"/>
              <a:t>种极头模式，即麦克风拾取声音的方向：</a:t>
            </a:r>
            <a:endParaRPr lang="en-US" altLang="zh-CN" sz="2400" dirty="0"/>
          </a:p>
          <a:p>
            <a:pPr lvl="1"/>
            <a:r>
              <a:rPr lang="zh-CN" altLang="en-US" sz="2000" dirty="0"/>
              <a:t>心型指向性，即正面定向</a:t>
            </a:r>
            <a:endParaRPr lang="en-US" altLang="zh-CN" sz="2000" dirty="0"/>
          </a:p>
          <a:p>
            <a:pPr lvl="1"/>
            <a:r>
              <a:rPr lang="zh-CN" altLang="en-US" sz="2000" dirty="0"/>
              <a:t>全指向性，即</a:t>
            </a:r>
            <a:r>
              <a:rPr lang="en-US" altLang="zh-CN" sz="2000" dirty="0"/>
              <a:t>360°</a:t>
            </a:r>
            <a:r>
              <a:rPr lang="zh-CN" altLang="en-US" sz="2000" dirty="0"/>
              <a:t>拾音</a:t>
            </a:r>
            <a:endParaRPr lang="en-US" altLang="zh-CN" sz="2000" dirty="0"/>
          </a:p>
          <a:p>
            <a:pPr lvl="1"/>
            <a:r>
              <a:rPr lang="zh-CN" altLang="en-US" sz="2000" dirty="0"/>
              <a:t>立体声拾音，即左右两侧</a:t>
            </a:r>
            <a:endParaRPr lang="en-US" altLang="zh-CN" sz="2000" dirty="0"/>
          </a:p>
          <a:p>
            <a:pPr lvl="1"/>
            <a:r>
              <a:rPr lang="en-US" altLang="zh-CN" sz="2000" dirty="0"/>
              <a:t>8</a:t>
            </a:r>
            <a:r>
              <a:rPr lang="zh-CN" altLang="en-US" sz="2000" dirty="0"/>
              <a:t>字型拾音，即双向指向性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模拟增益控制：</a:t>
            </a:r>
            <a:endParaRPr lang="en-US" altLang="zh-CN" sz="2400" dirty="0"/>
          </a:p>
          <a:p>
            <a:pPr lvl="1"/>
            <a:r>
              <a:rPr lang="zh-CN" altLang="en-US" sz="2000" dirty="0"/>
              <a:t>用于调节麦克风灵敏度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F02B4E-0794-4138-99C7-6967CB98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614" y="568961"/>
            <a:ext cx="2527077" cy="16572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6CCF7B-9B79-4C7B-B803-D9BA32670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69" y="568961"/>
            <a:ext cx="5195746" cy="4096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1A13D4-EF5F-4D6E-BC0D-5699099F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590" y="4840449"/>
            <a:ext cx="2453911" cy="17278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E18EBC-069E-4358-B844-584B21973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613" y="4840450"/>
            <a:ext cx="2527076" cy="17278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BC4EE69-9B91-48A3-8276-8257F1DC1E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1" r="14645" b="24843"/>
          <a:stretch/>
        </p:blipFill>
        <p:spPr>
          <a:xfrm>
            <a:off x="4104169" y="4840450"/>
            <a:ext cx="2455348" cy="17278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51C28A6-64D1-4F77-A7D1-3EFCE08DE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1613" y="2608406"/>
            <a:ext cx="2527077" cy="18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4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FF43D-9F45-4860-B18D-F5B6B692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可能的问题</a:t>
            </a:r>
            <a:r>
              <a:rPr lang="en-US" altLang="zh-CN" dirty="0"/>
              <a:t>/</a:t>
            </a:r>
            <a:r>
              <a:rPr lang="zh-CN" altLang="en-US" dirty="0"/>
              <a:t>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6822F2-C6F9-4CAA-B8FD-2EF46FF6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采访</a:t>
            </a:r>
            <a:r>
              <a:rPr lang="en-US" altLang="zh-CN" dirty="0"/>
              <a:t>/</a:t>
            </a:r>
            <a:r>
              <a:rPr lang="zh-CN" altLang="en-US" dirty="0"/>
              <a:t>直播类应用：</a:t>
            </a:r>
            <a:endParaRPr lang="en-US" altLang="zh-CN" dirty="0"/>
          </a:p>
          <a:p>
            <a:pPr lvl="1"/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采访时，需要合理声音大小为</a:t>
            </a:r>
            <a:r>
              <a:rPr lang="en-US" altLang="zh-CN" i="0" dirty="0">
                <a:solidFill>
                  <a:srgbClr val="191919"/>
                </a:solidFill>
                <a:effectLst/>
                <a:latin typeface="PingFang SC"/>
              </a:rPr>
              <a:t>12dB-6dB</a:t>
            </a:r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，通过话筒直接录进单反相机或者摄像机的声音，有时不能达到所要的音效，通过</a:t>
            </a:r>
            <a:r>
              <a:rPr lang="en-US" altLang="zh-CN" i="0" dirty="0">
                <a:solidFill>
                  <a:srgbClr val="191919"/>
                </a:solidFill>
                <a:effectLst/>
                <a:latin typeface="PingFang SC"/>
              </a:rPr>
              <a:t>SR-AX100</a:t>
            </a:r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的混音器，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可以控制旋钮来抑制音频，达到需要的音效。同时，单声道麦克风输入音频可以转为双声道的立体声，若麦克风自带增益功能，增益的同时手动降低相机自身电平，消除底噪。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lvl="1"/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电池续航约达</a:t>
            </a:r>
            <a:r>
              <a:rPr lang="en-US" altLang="zh-CN" i="0" dirty="0">
                <a:solidFill>
                  <a:srgbClr val="191919"/>
                </a:solidFill>
                <a:effectLst/>
                <a:latin typeface="PingFang SC"/>
              </a:rPr>
              <a:t>5-6</a:t>
            </a:r>
            <a:r>
              <a:rPr lang="zh-CN" altLang="en-US" i="0" dirty="0">
                <a:solidFill>
                  <a:srgbClr val="191919"/>
                </a:solidFill>
                <a:effectLst/>
                <a:latin typeface="PingFang SC"/>
              </a:rPr>
              <a:t>个小时</a:t>
            </a:r>
            <a:endParaRPr lang="en-US" altLang="zh-CN" dirty="0">
              <a:solidFill>
                <a:srgbClr val="191919"/>
              </a:solidFill>
              <a:latin typeface="PingFang SC"/>
            </a:endParaRP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传输距离：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100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米左右</a:t>
            </a:r>
            <a:endParaRPr lang="en-US" altLang="zh-CN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频率响应：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35Hz-18KHz</a:t>
            </a: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领夹麦克风频率范围：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35Hz-18KHz</a:t>
            </a: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信噪比：</a:t>
            </a:r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74dB SPL</a:t>
            </a:r>
          </a:p>
          <a:p>
            <a:pPr lvl="1"/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指向性：全向型</a:t>
            </a:r>
          </a:p>
          <a:p>
            <a:pPr lvl="1"/>
            <a:r>
              <a:rPr lang="en-US" altLang="zh-CN" b="0" i="0" dirty="0">
                <a:solidFill>
                  <a:srgbClr val="191919"/>
                </a:solidFill>
                <a:effectLst/>
                <a:latin typeface="PingFang SC"/>
              </a:rPr>
              <a:t>3.5mm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的接头，金属材质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63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84F95-50C2-4FCF-8E25-D4EA827F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</a:t>
            </a:r>
            <a:r>
              <a:rPr lang="zh-CN" altLang="en-US" dirty="0"/>
              <a:t>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FBD99-7E57-496B-8329-1BCAC7989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通常来说，麦克风的音质，取决于</a:t>
            </a:r>
            <a:r>
              <a:rPr lang="en-US" altLang="zh-CN" i="0" dirty="0">
                <a:solidFill>
                  <a:srgbClr val="1A1A1A"/>
                </a:solidFill>
                <a:effectLst/>
                <a:latin typeface="-apple-system"/>
              </a:rPr>
              <a:t>7</a:t>
            </a: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项参数指标：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灵敏度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频响波动值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自噪声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阻抗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信噪比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声压级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指向性</a:t>
            </a:r>
          </a:p>
          <a:p>
            <a:pPr algn="l"/>
            <a:r>
              <a:rPr lang="zh-CN" altLang="en-US" i="0" dirty="0">
                <a:solidFill>
                  <a:srgbClr val="1A1A1A"/>
                </a:solidFill>
                <a:effectLst/>
                <a:latin typeface="-apple-system"/>
              </a:rPr>
              <a:t>简单来说，灵敏度负值越低越好，频响值越低越好，自噪声越低越好，阻抗越小越好，信噪比越大越好，声压级越高越好，心型和全指向性为首选。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838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48969-8D69-4D15-AEB8-89D828EE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Mic+Spk</a:t>
            </a:r>
            <a:r>
              <a:rPr lang="zh-CN" altLang="en-US" dirty="0"/>
              <a:t>场景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377A09-AF9A-4F7E-A01A-E3BF45065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网络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歌直播用户，需要声卡效果调试。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pPr algn="l"/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电容麦克风的尾插，是三针的卡侬公头尾插。所以，电容麦克风连接声卡，需要一根卡农母转卡侬公的平衡线。</a:t>
            </a: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动圈麦需要一根卡农母转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6.35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（大二芯）公头线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监听耳机一般都是小三芯的插头，需要一个小三芯转大三芯的转接头，才可以把耳机插在声卡的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469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0447E-2DEC-40C0-9BD5-83C2A039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麦克风阵列应用</a:t>
            </a:r>
            <a:r>
              <a:rPr lang="en-US" altLang="zh-CN" dirty="0"/>
              <a:t>—</a:t>
            </a:r>
            <a:r>
              <a:rPr lang="zh-CN" altLang="en-US" dirty="0"/>
              <a:t>智慧屏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4FC4A8-F517-437C-B78E-F9CE44B2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41333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参考产品：华为智慧屏</a:t>
            </a:r>
            <a:endParaRPr lang="en-US" altLang="zh-CN" dirty="0"/>
          </a:p>
          <a:p>
            <a:r>
              <a:rPr lang="zh-CN" altLang="en-US" dirty="0"/>
              <a:t>电视的视频通话功能</a:t>
            </a:r>
            <a:endParaRPr lang="en-US" altLang="zh-CN" dirty="0"/>
          </a:p>
          <a:p>
            <a:pPr lvl="1"/>
            <a:r>
              <a:rPr lang="zh-CN" altLang="en-US" dirty="0"/>
              <a:t>电视与沙发距离远</a:t>
            </a:r>
            <a:endParaRPr lang="en-US" altLang="zh-CN" dirty="0"/>
          </a:p>
          <a:p>
            <a:pPr lvl="1"/>
            <a:r>
              <a:rPr lang="zh-CN" altLang="en-US" dirty="0"/>
              <a:t>电视本身的</a:t>
            </a:r>
            <a:r>
              <a:rPr lang="en-US" altLang="zh-CN" dirty="0"/>
              <a:t>mic</a:t>
            </a:r>
            <a:r>
              <a:rPr lang="zh-CN" altLang="en-US" dirty="0"/>
              <a:t>阵列及降噪调研</a:t>
            </a:r>
            <a:endParaRPr lang="en-US" altLang="zh-CN" dirty="0"/>
          </a:p>
          <a:p>
            <a:r>
              <a:rPr lang="zh-CN" altLang="en-US" dirty="0"/>
              <a:t>家庭留言板</a:t>
            </a:r>
            <a:endParaRPr lang="en-US" altLang="zh-CN" dirty="0"/>
          </a:p>
          <a:p>
            <a:pPr lvl="1"/>
            <a:r>
              <a:rPr lang="zh-CN" altLang="en-US" dirty="0"/>
              <a:t>语音识别转成文字</a:t>
            </a:r>
            <a:endParaRPr lang="en-US" altLang="zh-CN" dirty="0"/>
          </a:p>
          <a:p>
            <a:pPr lvl="2"/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具体实现方式：通过智慧屏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APP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内的家庭留言板模块，将留言发送到智慧屏上</a:t>
            </a:r>
            <a:endParaRPr lang="en-US" altLang="zh-CN" b="0" i="0" dirty="0">
              <a:solidFill>
                <a:srgbClr val="222222"/>
              </a:solidFill>
              <a:effectLst/>
              <a:latin typeface="PingFangSC"/>
            </a:endParaRP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荣耀智慧屏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Mic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阵列分析</a:t>
            </a:r>
            <a:endParaRPr lang="en-US" altLang="zh-CN" b="0" i="0" dirty="0">
              <a:solidFill>
                <a:srgbClr val="222222"/>
              </a:solidFill>
              <a:effectLst/>
              <a:latin typeface="PingFangSC"/>
            </a:endParaRPr>
          </a:p>
          <a:p>
            <a:pPr lvl="1"/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PRO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的顶部有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6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个麦克风孔，高灵敏度的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MIC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阵列能识别距离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"/>
              </a:rPr>
              <a:t>5m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PingFangSC"/>
              </a:rPr>
              <a:t>范围内的人声，以支持远场语音操控</a:t>
            </a:r>
            <a:endParaRPr lang="en-US" altLang="zh-CN" b="0" i="0" dirty="0">
              <a:solidFill>
                <a:srgbClr val="222222"/>
              </a:solidFill>
              <a:effectLst/>
              <a:latin typeface="PingFangSC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30455F-4310-4A5F-810A-53E5B8ECB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2562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0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87614-939A-4CEB-9DB3-E16D97E8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麦克风阵列应用</a:t>
            </a:r>
            <a:r>
              <a:rPr lang="en-US" altLang="zh-CN" dirty="0"/>
              <a:t>—</a:t>
            </a:r>
            <a:r>
              <a:rPr lang="zh-CN" altLang="en-US" dirty="0"/>
              <a:t>智慧屏应用扩展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43165C-8045-4979-BB10-D4DC7BF58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1. Feature: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产品形态</a:t>
            </a:r>
            <a:endParaRPr lang="en-US" altLang="zh-CN" dirty="0"/>
          </a:p>
          <a:p>
            <a:pPr lvl="1"/>
            <a:r>
              <a:rPr lang="en-US" altLang="zh-CN" dirty="0"/>
              <a:t>Sound Bar</a:t>
            </a:r>
            <a:r>
              <a:rPr lang="zh-CN" altLang="en-US" dirty="0"/>
              <a:t> （单方向收音，收音距离为沙发到电视的距离）</a:t>
            </a:r>
            <a:endParaRPr lang="en-US" altLang="zh-CN" dirty="0"/>
          </a:p>
          <a:p>
            <a:pPr lvl="1"/>
            <a:r>
              <a:rPr lang="zh-CN" altLang="en-US" dirty="0"/>
              <a:t>内置在电视（单方向收音，收音距离为沙发到电视的距离）</a:t>
            </a:r>
            <a:endParaRPr lang="en-US" altLang="zh-CN" dirty="0"/>
          </a:p>
          <a:p>
            <a:pPr lvl="1"/>
            <a:r>
              <a:rPr lang="zh-CN" altLang="en-US" dirty="0"/>
              <a:t>客厅桌面音箱（无线连接，类似会议系统，全方位收音，收音距离为沙发到茶几或电视柜的距离）</a:t>
            </a:r>
            <a:endParaRPr lang="en-US" altLang="zh-CN" dirty="0"/>
          </a:p>
          <a:p>
            <a:pPr lvl="1"/>
            <a:r>
              <a:rPr lang="zh-CN" altLang="en-US" dirty="0"/>
              <a:t>微型投影仪产品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zh-CN" altLang="en-US" dirty="0"/>
              <a:t>与电视之间采取无线连接的设备需要评估音画延迟问题</a:t>
            </a:r>
          </a:p>
        </p:txBody>
      </p:sp>
    </p:spTree>
    <p:extLst>
      <p:ext uri="{BB962C8B-B14F-4D97-AF65-F5344CB8AC3E}">
        <p14:creationId xmlns:p14="http://schemas.microsoft.com/office/powerpoint/2010/main" val="306581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B0B39-B540-4E62-9F3D-FFFC7459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SNC8600</a:t>
            </a:r>
            <a:r>
              <a:rPr lang="zh-CN" altLang="en-US" dirty="0"/>
              <a:t>产品应用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D3B2E-CDE0-4E66-B880-92BC6BB1B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耳机应用</a:t>
            </a:r>
            <a:endParaRPr lang="en-US" altLang="zh-CN" dirty="0"/>
          </a:p>
          <a:p>
            <a:pPr lvl="1"/>
            <a:r>
              <a:rPr lang="en-US" altLang="zh-CN" dirty="0" err="1"/>
              <a:t>TypeC</a:t>
            </a:r>
            <a:r>
              <a:rPr lang="zh-CN" altLang="en-US" dirty="0"/>
              <a:t>耳机（配机</a:t>
            </a:r>
            <a:r>
              <a:rPr lang="en-US" altLang="zh-CN" dirty="0"/>
              <a:t>/</a:t>
            </a:r>
            <a:r>
              <a:rPr lang="zh-CN" altLang="en-US" dirty="0"/>
              <a:t>降噪）</a:t>
            </a:r>
            <a:endParaRPr lang="en-US" altLang="zh-CN" dirty="0"/>
          </a:p>
          <a:p>
            <a:pPr lvl="1"/>
            <a:r>
              <a:rPr lang="zh-CN" altLang="en-US" dirty="0"/>
              <a:t>蓝牙耳机（</a:t>
            </a:r>
            <a:r>
              <a:rPr lang="en-US" altLang="zh-CN" dirty="0"/>
              <a:t>TWS/</a:t>
            </a:r>
            <a:r>
              <a:rPr lang="zh-CN" altLang="en-US" dirty="0"/>
              <a:t>单耳、降噪）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endParaRPr lang="en-US" altLang="zh-CN" dirty="0"/>
          </a:p>
          <a:p>
            <a:pPr lvl="1"/>
            <a:r>
              <a:rPr lang="zh-CN" altLang="en-US" dirty="0"/>
              <a:t>桌面式录音麦克风（有线</a:t>
            </a:r>
            <a:r>
              <a:rPr lang="en-US" altLang="zh-CN" dirty="0"/>
              <a:t>/</a:t>
            </a:r>
            <a:r>
              <a:rPr lang="zh-CN" altLang="en-US" dirty="0"/>
              <a:t>无线）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便携式录音麦克风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pPr lvl="1"/>
            <a:r>
              <a:rPr lang="zh-CN" altLang="en-US" dirty="0"/>
              <a:t>麦克风</a:t>
            </a:r>
            <a:r>
              <a:rPr lang="en-US" altLang="zh-CN" dirty="0"/>
              <a:t>+</a:t>
            </a:r>
            <a:r>
              <a:rPr lang="zh-CN" altLang="en-US" dirty="0"/>
              <a:t>声卡应用（有线</a:t>
            </a:r>
            <a:r>
              <a:rPr lang="en-US" altLang="zh-CN" dirty="0"/>
              <a:t>/</a:t>
            </a:r>
            <a:r>
              <a:rPr lang="zh-CN" altLang="en-US" dirty="0"/>
              <a:t>无线）</a:t>
            </a:r>
            <a:endParaRPr lang="en-US" altLang="zh-CN" dirty="0"/>
          </a:p>
          <a:p>
            <a:pPr lvl="1"/>
            <a:r>
              <a:rPr lang="zh-CN" altLang="en-US" dirty="0"/>
              <a:t>无人机</a:t>
            </a:r>
            <a:r>
              <a:rPr lang="en-US" altLang="zh-CN" dirty="0"/>
              <a:t>/</a:t>
            </a:r>
            <a:r>
              <a:rPr lang="zh-CN" altLang="en-US" dirty="0"/>
              <a:t>手持云台</a:t>
            </a:r>
            <a:endParaRPr lang="en-US" altLang="zh-CN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0513D17-9019-485C-8C39-E963D4810011}"/>
              </a:ext>
            </a:extLst>
          </p:cNvPr>
          <p:cNvSpPr txBox="1">
            <a:spLocks/>
          </p:cNvSpPr>
          <p:nvPr/>
        </p:nvSpPr>
        <p:spPr>
          <a:xfrm>
            <a:off x="6418219" y="1903518"/>
            <a:ext cx="49355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77726A3-3EE6-4952-B537-EE1998C30F06}"/>
              </a:ext>
            </a:extLst>
          </p:cNvPr>
          <p:cNvSpPr txBox="1">
            <a:spLocks/>
          </p:cNvSpPr>
          <p:nvPr/>
        </p:nvSpPr>
        <p:spPr>
          <a:xfrm>
            <a:off x="6198455" y="2977277"/>
            <a:ext cx="5029200" cy="32967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会议系统应用</a:t>
            </a:r>
            <a:endParaRPr lang="en-US" altLang="zh-CN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视频</a:t>
            </a:r>
            <a:r>
              <a:rPr lang="en-US" altLang="zh-CN" dirty="0"/>
              <a:t>)</a:t>
            </a:r>
            <a:r>
              <a:rPr lang="zh-CN" altLang="en-US" dirty="0"/>
              <a:t>会议系统</a:t>
            </a:r>
            <a:endParaRPr lang="en-US" altLang="zh-CN" dirty="0"/>
          </a:p>
          <a:p>
            <a:pPr lvl="2"/>
            <a:r>
              <a:rPr lang="zh-CN" altLang="en-US" dirty="0"/>
              <a:t>会议室环境</a:t>
            </a:r>
            <a:endParaRPr lang="en-US" altLang="zh-CN" dirty="0"/>
          </a:p>
          <a:p>
            <a:pPr lvl="2"/>
            <a:r>
              <a:rPr lang="zh-CN" altLang="en-US" dirty="0"/>
              <a:t>个人办公</a:t>
            </a:r>
            <a:r>
              <a:rPr lang="en-US" altLang="zh-CN" dirty="0"/>
              <a:t>(USB</a:t>
            </a:r>
            <a:r>
              <a:rPr lang="zh-CN" altLang="en-US" dirty="0"/>
              <a:t>声卡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智慧屏电视</a:t>
            </a:r>
            <a:r>
              <a:rPr lang="en-US" altLang="zh-CN" dirty="0"/>
              <a:t>/</a:t>
            </a:r>
            <a:r>
              <a:rPr lang="zh-CN" altLang="en-US" dirty="0"/>
              <a:t>外接摄像头</a:t>
            </a:r>
            <a:r>
              <a:rPr lang="en-US" altLang="zh-CN" dirty="0"/>
              <a:t>+</a:t>
            </a:r>
            <a:r>
              <a:rPr lang="zh-CN" altLang="en-US" dirty="0"/>
              <a:t>麦克风</a:t>
            </a:r>
            <a:endParaRPr lang="en-US" altLang="zh-CN" dirty="0"/>
          </a:p>
          <a:p>
            <a:pPr lvl="2"/>
            <a:r>
              <a:rPr lang="zh-CN" altLang="en-US" dirty="0"/>
              <a:t>客厅环境，语音遥控器</a:t>
            </a:r>
            <a:r>
              <a:rPr lang="en-US" altLang="zh-CN" dirty="0"/>
              <a:t>/</a:t>
            </a:r>
            <a:r>
              <a:rPr lang="zh-CN" altLang="en-US" dirty="0"/>
              <a:t>视频电话系统</a:t>
            </a:r>
            <a:endParaRPr lang="en-US" altLang="zh-CN" dirty="0"/>
          </a:p>
          <a:p>
            <a:pPr lvl="1"/>
            <a:r>
              <a:rPr lang="zh-CN" altLang="en-US" dirty="0"/>
              <a:t>家庭投影仪</a:t>
            </a:r>
            <a:r>
              <a:rPr lang="en-US" altLang="zh-CN" dirty="0"/>
              <a:t>/</a:t>
            </a:r>
            <a:r>
              <a:rPr lang="zh-CN" altLang="en-US" dirty="0"/>
              <a:t>智能音箱</a:t>
            </a:r>
            <a:endParaRPr lang="en-US" altLang="zh-CN" dirty="0"/>
          </a:p>
          <a:p>
            <a:pPr lvl="2"/>
            <a:r>
              <a:rPr lang="zh-CN" altLang="en-US" dirty="0"/>
              <a:t>任意室内环境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DAC4E20B-0D93-41CB-B3BA-761FE2443A0D}"/>
              </a:ext>
            </a:extLst>
          </p:cNvPr>
          <p:cNvSpPr/>
          <p:nvPr/>
        </p:nvSpPr>
        <p:spPr>
          <a:xfrm>
            <a:off x="9528561" y="695325"/>
            <a:ext cx="1572949" cy="157294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耳机应用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8FCA592-6DF8-4111-9DD0-260700CCCF26}"/>
              </a:ext>
            </a:extLst>
          </p:cNvPr>
          <p:cNvSpPr/>
          <p:nvPr/>
        </p:nvSpPr>
        <p:spPr>
          <a:xfrm>
            <a:off x="10205525" y="1667484"/>
            <a:ext cx="1572949" cy="1572949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会议系统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360B596-5EF3-403D-BFBA-375E4D9F0CA0}"/>
              </a:ext>
            </a:extLst>
          </p:cNvPr>
          <p:cNvSpPr/>
          <p:nvPr/>
        </p:nvSpPr>
        <p:spPr>
          <a:xfrm>
            <a:off x="8878805" y="1701006"/>
            <a:ext cx="1572949" cy="1572949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录音麦克风</a:t>
            </a:r>
          </a:p>
        </p:txBody>
      </p:sp>
    </p:spTree>
    <p:extLst>
      <p:ext uri="{BB962C8B-B14F-4D97-AF65-F5344CB8AC3E}">
        <p14:creationId xmlns:p14="http://schemas.microsoft.com/office/powerpoint/2010/main" val="4199739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BE11F-A6EE-4DE6-AFF8-9344DB8C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智慧屏</a:t>
            </a:r>
            <a:r>
              <a:rPr lang="en-US" altLang="zh-CN" dirty="0"/>
              <a:t>Mic</a:t>
            </a:r>
            <a:r>
              <a:rPr lang="zh-CN" altLang="en-US" dirty="0"/>
              <a:t>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10E2C-967E-4ECD-A345-38425EE72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荣耀智慧屏</a:t>
            </a:r>
            <a:r>
              <a:rPr lang="en-US" altLang="zh-CN" dirty="0"/>
              <a:t>PRO</a:t>
            </a:r>
            <a:r>
              <a:rPr lang="zh-CN" altLang="en-US" dirty="0"/>
              <a:t>的顶部有</a:t>
            </a:r>
            <a:r>
              <a:rPr lang="en-US" altLang="zh-CN" dirty="0"/>
              <a:t>6</a:t>
            </a:r>
            <a:r>
              <a:rPr lang="zh-CN" altLang="en-US" dirty="0"/>
              <a:t>个麦克风孔，以及</a:t>
            </a:r>
            <a:r>
              <a:rPr lang="en-US" altLang="zh-CN" dirty="0"/>
              <a:t>1</a:t>
            </a:r>
            <a:r>
              <a:rPr lang="zh-CN" altLang="en-US" dirty="0"/>
              <a:t>个升降式摄像头。这</a:t>
            </a:r>
            <a:r>
              <a:rPr lang="en-US" altLang="zh-CN" dirty="0"/>
              <a:t>6</a:t>
            </a:r>
            <a:r>
              <a:rPr lang="zh-CN" altLang="en-US" dirty="0"/>
              <a:t>颗高灵敏度的</a:t>
            </a:r>
            <a:r>
              <a:rPr lang="en-US" altLang="zh-CN" dirty="0"/>
              <a:t>MIC</a:t>
            </a:r>
            <a:r>
              <a:rPr lang="zh-CN" altLang="en-US" dirty="0"/>
              <a:t>阵列，能识别距离</a:t>
            </a:r>
            <a:r>
              <a:rPr lang="en-US" altLang="zh-CN" dirty="0"/>
              <a:t>5m</a:t>
            </a:r>
            <a:r>
              <a:rPr lang="zh-CN" altLang="en-US" dirty="0"/>
              <a:t>范围内的人声，以支持远场语音操控。据官方资料，这是业界首个在大屏上落地的</a:t>
            </a:r>
            <a:r>
              <a:rPr lang="en-US" altLang="zh-CN" dirty="0"/>
              <a:t>6MIC</a:t>
            </a:r>
            <a:r>
              <a:rPr lang="zh-CN" altLang="en-US" dirty="0"/>
              <a:t>方案，相比主流的</a:t>
            </a:r>
            <a:r>
              <a:rPr lang="en-US" altLang="zh-CN" dirty="0"/>
              <a:t>4MIC</a:t>
            </a:r>
            <a:r>
              <a:rPr lang="zh-CN" altLang="en-US" dirty="0"/>
              <a:t>方案，识别率更高，在强背景噪声下，识别率、唤醒率更高。</a:t>
            </a:r>
          </a:p>
        </p:txBody>
      </p:sp>
    </p:spTree>
    <p:extLst>
      <p:ext uri="{BB962C8B-B14F-4D97-AF65-F5344CB8AC3E}">
        <p14:creationId xmlns:p14="http://schemas.microsoft.com/office/powerpoint/2010/main" val="4044060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3F6B7E6-76B8-4871-8E82-7680D27BA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8" t="-261" r="33266" b="-1"/>
          <a:stretch/>
        </p:blipFill>
        <p:spPr bwMode="auto">
          <a:xfrm>
            <a:off x="6995160" y="695325"/>
            <a:ext cx="4653280" cy="548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63FF20-7538-46BB-B278-4A5C3404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视频会议系统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810CF-285C-497D-B887-E8C597E0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47000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参考产品：看到科技，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360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度全景的视频会议系统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超高清鱼眼镜头，可进行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8K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分辨率的全景视频采集，并在机内无缝光流拼接，实时输出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1080P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的全景高清影像</a:t>
            </a:r>
            <a:endParaRPr lang="en-US" altLang="zh-CN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8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个麦克风阵列，有效拾音半径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米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，支持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回声消除、降噪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实现智能人脸</a:t>
            </a:r>
            <a:r>
              <a:rPr lang="en-US" altLang="zh-CN" b="0" i="0" dirty="0">
                <a:solidFill>
                  <a:srgbClr val="1A1A1A"/>
                </a:solidFill>
                <a:effectLst/>
                <a:latin typeface="-apple-system"/>
              </a:rPr>
              <a:t>+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声音识别，通过智能技术，它可以自动捕捉人脸并切换，实时聚焦发言者。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997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066AF-4CAC-4E4D-9DE2-926016B6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视频会议系统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EB49C-2C56-47D8-BB81-CD1451B56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1109" cy="435133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DE1F4C-343E-4807-9382-4D5947DC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309" y="2150174"/>
            <a:ext cx="5664491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53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060F0E-8EA3-437C-8C0E-07987D5D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麦克风阵列</a:t>
            </a:r>
            <a:r>
              <a:rPr lang="en-US" altLang="zh-CN" dirty="0"/>
              <a:t>—</a:t>
            </a:r>
            <a:r>
              <a:rPr lang="zh-CN" altLang="en-US" dirty="0"/>
              <a:t>产品需求特性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DD4623-F00E-4FF8-B120-0E6AC266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使用场景</a:t>
            </a:r>
            <a:endParaRPr lang="en-US" altLang="zh-CN" dirty="0"/>
          </a:p>
          <a:p>
            <a:pPr lvl="1"/>
            <a:r>
              <a:rPr lang="zh-CN" altLang="en-US" dirty="0"/>
              <a:t>会议室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声音需求</a:t>
            </a:r>
            <a:endParaRPr lang="en-US" altLang="zh-CN" dirty="0"/>
          </a:p>
          <a:p>
            <a:pPr lvl="1"/>
            <a:r>
              <a:rPr lang="zh-CN" altLang="en-US" dirty="0"/>
              <a:t>自动噪声抑制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ANS</a:t>
            </a:r>
            <a:r>
              <a:rPr lang="zh-CN" altLang="en-US" dirty="0"/>
              <a:t>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增强人声、</a:t>
            </a:r>
            <a:r>
              <a:rPr lang="zh-CN" altLang="en-US" dirty="0"/>
              <a:t>防啸叫、回声消除</a:t>
            </a:r>
            <a:r>
              <a:rPr lang="en-US" altLang="zh-CN" dirty="0"/>
              <a:t>AEC</a:t>
            </a:r>
            <a:r>
              <a:rPr lang="zh-CN" altLang="en-US" dirty="0"/>
              <a:t>、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混响消除</a:t>
            </a:r>
            <a:r>
              <a:rPr lang="zh-CN" altLang="en-US" dirty="0"/>
              <a:t>、声源定位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其他需求</a:t>
            </a:r>
            <a:endParaRPr lang="en-US" altLang="zh-CN" dirty="0"/>
          </a:p>
          <a:p>
            <a:pPr lvl="1"/>
            <a:r>
              <a:rPr lang="en-US" altLang="zh-CN" dirty="0"/>
              <a:t>USB</a:t>
            </a:r>
            <a:r>
              <a:rPr lang="zh-CN" altLang="en-US" dirty="0"/>
              <a:t>、蓝牙、</a:t>
            </a:r>
            <a:r>
              <a:rPr lang="en-US" altLang="zh-CN" dirty="0"/>
              <a:t>Speaker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应用形态</a:t>
            </a:r>
            <a:endParaRPr lang="en-US" altLang="zh-CN" dirty="0"/>
          </a:p>
          <a:p>
            <a:pPr lvl="1"/>
            <a:r>
              <a:rPr lang="zh-CN" altLang="en-US" dirty="0"/>
              <a:t>集成到电视中</a:t>
            </a:r>
            <a:endParaRPr lang="en-US" altLang="zh-CN" dirty="0"/>
          </a:p>
          <a:p>
            <a:pPr lvl="1"/>
            <a:r>
              <a:rPr lang="zh-CN" altLang="en-US" dirty="0"/>
              <a:t>音频处理模块，</a:t>
            </a:r>
            <a:endParaRPr lang="en-US" altLang="zh-CN" dirty="0"/>
          </a:p>
          <a:p>
            <a:pPr lvl="1"/>
            <a:r>
              <a:rPr lang="zh-CN" altLang="en-US" dirty="0"/>
              <a:t>与摄像头解决方案商合作，集成音视频处理模块，通过通用接口扩展到电视</a:t>
            </a:r>
            <a:endParaRPr lang="en-US" altLang="zh-CN" dirty="0"/>
          </a:p>
          <a:p>
            <a:pPr lvl="1"/>
            <a:r>
              <a:rPr lang="zh-CN" altLang="en-US" dirty="0"/>
              <a:t>与视频会议系统软件解决方案商合作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284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E9E45BD-30F7-4A69-9154-5FBCAF888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3" y="365125"/>
            <a:ext cx="10650573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2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64057407-BE14-4F77-AC76-F3BEE8B16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r="37268"/>
          <a:stretch/>
        </p:blipFill>
        <p:spPr bwMode="auto">
          <a:xfrm>
            <a:off x="7009850" y="1422400"/>
            <a:ext cx="3637280" cy="54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6C528D8-3A6D-452E-B8A5-7C0A8ABE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r>
              <a:rPr lang="en-US" altLang="zh-CN" dirty="0"/>
              <a:t>—</a:t>
            </a:r>
            <a:r>
              <a:rPr lang="zh-CN" altLang="en-US" dirty="0"/>
              <a:t>手持云台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4CEF67-C591-4140-9F4E-440B80E2EB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87" b="15809"/>
          <a:stretch/>
        </p:blipFill>
        <p:spPr bwMode="auto">
          <a:xfrm>
            <a:off x="10420158" y="1422400"/>
            <a:ext cx="1786532" cy="54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7BCD4C-A205-444C-B139-6A6F4AB8363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83692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参考产品：</a:t>
            </a:r>
            <a:endParaRPr lang="en-US" altLang="zh-CN" dirty="0">
              <a:solidFill>
                <a:srgbClr val="3C3C3C"/>
              </a:solidFill>
              <a:latin typeface="tahoma" panose="020B0604030504040204" pitchFamily="34" charset="0"/>
            </a:endParaRPr>
          </a:p>
          <a:p>
            <a:pPr lvl="1"/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大疆 灵眸</a:t>
            </a:r>
            <a:r>
              <a:rPr lang="en-US" altLang="zh-CN" dirty="0" err="1">
                <a:solidFill>
                  <a:srgbClr val="3C3C3C"/>
                </a:solidFill>
                <a:latin typeface="tahoma" panose="020B0604030504040204" pitchFamily="34" charset="0"/>
              </a:rPr>
              <a:t>Osmo</a:t>
            </a:r>
            <a:r>
              <a:rPr lang="en-US" altLang="zh-CN" dirty="0">
                <a:solidFill>
                  <a:srgbClr val="3C3C3C"/>
                </a:solidFill>
                <a:latin typeface="tahoma" panose="020B0604030504040204" pitchFamily="34" charset="0"/>
              </a:rPr>
              <a:t> Mobile 2 pocket</a:t>
            </a:r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防抖手持云台</a:t>
            </a:r>
            <a:endParaRPr lang="en-US" altLang="zh-CN" dirty="0">
              <a:solidFill>
                <a:srgbClr val="3C3C3C"/>
              </a:solidFill>
              <a:latin typeface="tahoma" panose="020B0604030504040204" pitchFamily="34" charset="0"/>
            </a:endParaRPr>
          </a:p>
          <a:p>
            <a:pPr lvl="1"/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大疆 灵眸</a:t>
            </a:r>
            <a:r>
              <a:rPr lang="en-US" altLang="zh-CN" dirty="0" err="1">
                <a:solidFill>
                  <a:srgbClr val="3C3C3C"/>
                </a:solidFill>
                <a:latin typeface="tahoma" panose="020B0604030504040204" pitchFamily="34" charset="0"/>
              </a:rPr>
              <a:t>Osmo</a:t>
            </a:r>
            <a:r>
              <a:rPr lang="zh-CN" altLang="en-US" dirty="0">
                <a:solidFill>
                  <a:srgbClr val="3C3C3C"/>
                </a:solidFill>
                <a:latin typeface="tahoma" panose="020B0604030504040204" pitchFamily="34" charset="0"/>
              </a:rPr>
              <a:t>口袋云台相机</a:t>
            </a:r>
          </a:p>
          <a:p>
            <a:endParaRPr lang="zh-CN" alt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CDE3061-171B-485C-8F14-08E54FA9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9" t="7849" r="16591" b="13339"/>
          <a:stretch/>
        </p:blipFill>
        <p:spPr bwMode="auto">
          <a:xfrm>
            <a:off x="3637280" y="3295466"/>
            <a:ext cx="3373120" cy="357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BD2710-F560-48B7-881D-BFD29F25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5467"/>
            <a:ext cx="3637280" cy="35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56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D850D-F8EA-4CDC-B023-76713BE0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r>
              <a:rPr lang="en-US" altLang="zh-CN" dirty="0"/>
              <a:t>--</a:t>
            </a:r>
            <a:r>
              <a:rPr lang="zh-CN" altLang="en-US" b="0" i="0" dirty="0">
                <a:solidFill>
                  <a:srgbClr val="1A1A1A"/>
                </a:solidFill>
                <a:effectLst/>
                <a:latin typeface="-apple-system"/>
              </a:rPr>
              <a:t>户外采访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535D7-89C5-455E-B80E-CC768D67F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6685" cy="4351338"/>
          </a:xfrm>
        </p:spPr>
        <p:txBody>
          <a:bodyPr/>
          <a:lstStyle/>
          <a:p>
            <a:r>
              <a:rPr lang="zh-CN" altLang="en-US" dirty="0"/>
              <a:t>参考产品</a:t>
            </a:r>
            <a:endParaRPr lang="en-US" altLang="zh-CN" dirty="0"/>
          </a:p>
          <a:p>
            <a:pPr lvl="1"/>
            <a:r>
              <a:rPr lang="en-US" altLang="zh-CN" dirty="0"/>
              <a:t>Sony </a:t>
            </a:r>
            <a:r>
              <a:rPr lang="zh-CN" altLang="en-US" dirty="0"/>
              <a:t>小蜜蜂</a:t>
            </a:r>
            <a:endParaRPr lang="en-US" altLang="zh-CN" dirty="0"/>
          </a:p>
          <a:p>
            <a:pPr lvl="1"/>
            <a:r>
              <a:rPr lang="zh-CN" altLang="en-US" dirty="0"/>
              <a:t>其他同类产品品牌：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博雅，罗德，麦拉达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A694FC-8347-4613-B473-073EA6729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5" r="11925"/>
          <a:stretch/>
        </p:blipFill>
        <p:spPr bwMode="auto">
          <a:xfrm>
            <a:off x="5239657" y="1400660"/>
            <a:ext cx="6114143" cy="520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8684B7-60D8-483A-BC66-5296EFE5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49" y="3467291"/>
            <a:ext cx="3463636" cy="313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3A144-29B0-47AA-A7D8-7F84884C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40202" cy="1325563"/>
          </a:xfrm>
        </p:spPr>
        <p:txBody>
          <a:bodyPr/>
          <a:lstStyle/>
          <a:p>
            <a:r>
              <a:rPr lang="zh-CN" altLang="en-US" dirty="0"/>
              <a:t>领夹降噪麦克风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2649032-B511-474B-B660-C1E46E220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6436"/>
            <a:ext cx="2451226" cy="350538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06B6EA-CAB0-47D5-9B11-F66F3683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66387" y="2516436"/>
            <a:ext cx="3064654" cy="34672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680C56-88C7-4C2A-B77C-454A1D9C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402" y="2814320"/>
            <a:ext cx="5113598" cy="4043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F36E3-F419-4A8B-907B-1878465B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403" y="0"/>
            <a:ext cx="5113597" cy="28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63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BB9EC-B28C-45B3-AD44-BA04EF40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便携式录音设备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74E82-710E-4BEA-B2B6-9265C9802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275" cy="4351338"/>
          </a:xfrm>
        </p:spPr>
        <p:txBody>
          <a:bodyPr/>
          <a:lstStyle/>
          <a:p>
            <a:r>
              <a:rPr lang="zh-CN" altLang="en-US" dirty="0"/>
              <a:t>参考产品：</a:t>
            </a:r>
            <a:r>
              <a:rPr lang="en-US" altLang="zh-CN" dirty="0"/>
              <a:t>RODE</a:t>
            </a:r>
            <a:r>
              <a:rPr lang="zh-CN" altLang="en-US" dirty="0"/>
              <a:t>罗德 </a:t>
            </a:r>
            <a:r>
              <a:rPr lang="en-US" altLang="zh-CN" dirty="0" err="1"/>
              <a:t>VideoMicrophone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45D1D1-CBCE-4BA8-AB5F-BEC8FB51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41" y="2027248"/>
            <a:ext cx="4357257" cy="39480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9534EF-05D4-4245-80C1-ADC82C4C31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17"/>
          <a:stretch/>
        </p:blipFill>
        <p:spPr>
          <a:xfrm>
            <a:off x="9309184" y="4068928"/>
            <a:ext cx="2176696" cy="19064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5DB04F-A7F9-44D9-B98B-B4BBA521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149" y="1185093"/>
            <a:ext cx="2327809" cy="144146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9F4352-8DD3-480E-9201-B8199DBF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498" y="2864167"/>
            <a:ext cx="2488460" cy="112966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E0BBD8-99FD-44B3-98EE-46F551C06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52725"/>
            <a:ext cx="3873699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3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8A0EDF4-E0F0-4D53-9300-98F976BCE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10" b="30375"/>
          <a:stretch/>
        </p:blipFill>
        <p:spPr>
          <a:xfrm>
            <a:off x="6243590" y="3597046"/>
            <a:ext cx="2066223" cy="24262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4975F64-0BEC-48C5-9AC3-8D1A46B5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便携式录音设备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3E5D7E-897A-47E3-B362-5FDADDBA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30" y="1542431"/>
            <a:ext cx="4908082" cy="4480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6652AF-8543-4B10-A07B-5B4C4235A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334" y="1056640"/>
            <a:ext cx="5055357" cy="232648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AE3080-4470-4023-AC02-06F5570D3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813" y="3552112"/>
            <a:ext cx="3072879" cy="24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8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3B207-05BB-4872-A61B-69BED0C2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降噪录音麦克风</a:t>
            </a:r>
            <a:r>
              <a:rPr lang="en-US" altLang="zh-CN" dirty="0"/>
              <a:t>/</a:t>
            </a:r>
            <a:r>
              <a:rPr lang="zh-CN" altLang="en-US" dirty="0"/>
              <a:t>直播应用</a:t>
            </a:r>
            <a:r>
              <a:rPr lang="en-US" altLang="zh-CN" dirty="0"/>
              <a:t>—</a:t>
            </a:r>
            <a:r>
              <a:rPr lang="zh-CN" altLang="en-US" dirty="0"/>
              <a:t>产品需求特性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FBDC82-A1E8-438D-8E10-B49AA179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使用场景</a:t>
            </a:r>
            <a:endParaRPr lang="en-US" altLang="zh-CN" dirty="0"/>
          </a:p>
          <a:p>
            <a:pPr lvl="1"/>
            <a:r>
              <a:rPr lang="zh-CN" altLang="en-US" dirty="0"/>
              <a:t>户外直播或录制视频</a:t>
            </a:r>
            <a:endParaRPr lang="en-US" altLang="zh-CN" dirty="0"/>
          </a:p>
          <a:p>
            <a:pPr lvl="1"/>
            <a:r>
              <a:rPr lang="zh-CN" altLang="en-US" dirty="0"/>
              <a:t>室内直播或录音</a:t>
            </a:r>
            <a:endParaRPr lang="en-US" altLang="zh-CN" dirty="0"/>
          </a:p>
          <a:p>
            <a:pPr lvl="1"/>
            <a:r>
              <a:rPr lang="zh-CN" altLang="en-US" dirty="0"/>
              <a:t>个人会议系统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声音需求</a:t>
            </a:r>
            <a:endParaRPr lang="en-US" altLang="zh-CN" dirty="0"/>
          </a:p>
          <a:p>
            <a:pPr lvl="1"/>
            <a:r>
              <a:rPr lang="zh-CN" altLang="en-US" dirty="0"/>
              <a:t>降低环境噪音，扛风噪，无底噪</a:t>
            </a:r>
            <a:r>
              <a:rPr lang="en-US" altLang="zh-CN" dirty="0"/>
              <a:t>(</a:t>
            </a:r>
            <a:r>
              <a:rPr lang="zh-CN" altLang="en-US" dirty="0"/>
              <a:t>室内录音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高灵敏度（录制安静环境下的环境音）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其他需求</a:t>
            </a:r>
            <a:endParaRPr lang="en-US" altLang="zh-CN" dirty="0"/>
          </a:p>
          <a:p>
            <a:pPr lvl="1"/>
            <a:r>
              <a:rPr lang="zh-CN" altLang="en-US" dirty="0"/>
              <a:t>防水</a:t>
            </a:r>
            <a:r>
              <a:rPr lang="en-US" altLang="zh-CN" dirty="0"/>
              <a:t>(</a:t>
            </a:r>
            <a:r>
              <a:rPr lang="zh-CN" altLang="en-US" dirty="0"/>
              <a:t>户外</a:t>
            </a:r>
            <a:r>
              <a:rPr lang="en-US" altLang="zh-CN" dirty="0"/>
              <a:t>)</a:t>
            </a:r>
            <a:r>
              <a:rPr lang="zh-CN" altLang="en-US" dirty="0"/>
              <a:t>，减震，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应用形态</a:t>
            </a:r>
            <a:endParaRPr lang="en-US" altLang="zh-CN" dirty="0"/>
          </a:p>
          <a:p>
            <a:pPr lvl="1"/>
            <a:r>
              <a:rPr lang="zh-CN" altLang="en-US" dirty="0"/>
              <a:t>集成到云台产品中</a:t>
            </a:r>
            <a:endParaRPr lang="en-US" altLang="zh-CN" dirty="0"/>
          </a:p>
          <a:p>
            <a:pPr lvl="1"/>
            <a:r>
              <a:rPr lang="zh-CN" altLang="en-US" dirty="0"/>
              <a:t>独立的麦克风录音器，通过有线</a:t>
            </a:r>
            <a:r>
              <a:rPr lang="en-US" altLang="zh-CN" dirty="0"/>
              <a:t>/</a:t>
            </a:r>
            <a:r>
              <a:rPr lang="zh-CN" altLang="en-US" dirty="0"/>
              <a:t>无线的方式扩展到云台或手机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159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4163</TotalTime>
  <Words>1355</Words>
  <Application>Microsoft Office PowerPoint</Application>
  <PresentationFormat>宽屏</PresentationFormat>
  <Paragraphs>143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-apple-system</vt:lpstr>
      <vt:lpstr>PingFang SC</vt:lpstr>
      <vt:lpstr>PingFangSC</vt:lpstr>
      <vt:lpstr>等线</vt:lpstr>
      <vt:lpstr>等线 Light</vt:lpstr>
      <vt:lpstr>Microsoft YaHei</vt:lpstr>
      <vt:lpstr>Arial</vt:lpstr>
      <vt:lpstr>Arial</vt:lpstr>
      <vt:lpstr>tahoma</vt:lpstr>
      <vt:lpstr>Office 主题​​</vt:lpstr>
      <vt:lpstr>SNC8600产品应用</vt:lpstr>
      <vt:lpstr>SNC8600产品应用</vt:lpstr>
      <vt:lpstr>PowerPoint 演示文稿</vt:lpstr>
      <vt:lpstr>降噪录音麦克风/直播应用—手持云台</vt:lpstr>
      <vt:lpstr>降噪录音麦克风/直播应用--户外采访</vt:lpstr>
      <vt:lpstr>领夹降噪麦克风</vt:lpstr>
      <vt:lpstr>便携式录音设备</vt:lpstr>
      <vt:lpstr>便携式录音设备</vt:lpstr>
      <vt:lpstr>降噪录音麦克风/直播应用—产品需求特性</vt:lpstr>
      <vt:lpstr>降噪录音麦克风/直播应用—产品扩展</vt:lpstr>
      <vt:lpstr>降噪录音麦克风—声音转文字设备</vt:lpstr>
      <vt:lpstr>USB声卡</vt:lpstr>
      <vt:lpstr>Shure MV51</vt:lpstr>
      <vt:lpstr>USB 麦克风</vt:lpstr>
      <vt:lpstr>可能的问题/参数</vt:lpstr>
      <vt:lpstr>Mic参数</vt:lpstr>
      <vt:lpstr>Mic+Spk场景</vt:lpstr>
      <vt:lpstr>麦克风阵列应用—智慧屏</vt:lpstr>
      <vt:lpstr>麦克风阵列应用—智慧屏应用扩展</vt:lpstr>
      <vt:lpstr>智慧屏Mic阵列</vt:lpstr>
      <vt:lpstr>视频会议系统</vt:lpstr>
      <vt:lpstr>视频会议系统</vt:lpstr>
      <vt:lpstr>麦克风阵列—产品需求特性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Rong Bai</cp:lastModifiedBy>
  <cp:revision>363</cp:revision>
  <dcterms:created xsi:type="dcterms:W3CDTF">2020-08-17T04:16:19Z</dcterms:created>
  <dcterms:modified xsi:type="dcterms:W3CDTF">2021-01-26T03:50:51Z</dcterms:modified>
</cp:coreProperties>
</file>